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9"/>
  </p:notesMasterIdLst>
  <p:sldIdLst>
    <p:sldId id="256" r:id="rId2"/>
    <p:sldId id="281" r:id="rId3"/>
    <p:sldId id="284" r:id="rId4"/>
    <p:sldId id="285" r:id="rId5"/>
    <p:sldId id="287" r:id="rId6"/>
    <p:sldId id="288" r:id="rId7"/>
    <p:sldId id="289" r:id="rId8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0DA22A-318D-49C0-B6F4-2513E614BCDD}">
          <p14:sldIdLst>
            <p14:sldId id="256"/>
            <p14:sldId id="281"/>
            <p14:sldId id="284"/>
            <p14:sldId id="285"/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70">
          <p15:clr>
            <a:srgbClr val="A4A3A4"/>
          </p15:clr>
        </p15:guide>
        <p15:guide id="2" pos="54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CD52"/>
    <a:srgbClr val="FFFFFF"/>
    <a:srgbClr val="ECECEC"/>
    <a:srgbClr val="E0E0E0"/>
    <a:srgbClr val="E7E2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73" autoAdjust="0"/>
  </p:normalViewPr>
  <p:slideViewPr>
    <p:cSldViewPr snapToGrid="0" showGuides="1">
      <p:cViewPr>
        <p:scale>
          <a:sx n="87" d="100"/>
          <a:sy n="87" d="100"/>
        </p:scale>
        <p:origin x="900" y="78"/>
      </p:cViewPr>
      <p:guideLst>
        <p:guide orient="horz" pos="2170"/>
        <p:guide pos="54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F5EC6B-9661-4A7D-A002-6C5F23C119C1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9173576-16EA-4391-9E4E-096BE76CF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48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X1, y1, x2, y2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73576-16EA-4391-9E4E-096BE76CFB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66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73576-16EA-4391-9E4E-096BE76CFB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02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73576-16EA-4391-9E4E-096BE76CFB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4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73576-16EA-4391-9E4E-096BE76CFB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0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73576-16EA-4391-9E4E-096BE76CFB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2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73576-16EA-4391-9E4E-096BE76CFB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45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73576-16EA-4391-9E4E-096BE76CFB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4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459" y="959313"/>
            <a:ext cx="5760741" cy="257189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5459" y="3531205"/>
            <a:ext cx="5760741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601D-E679-4BD9-8A10-692EDD05C84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5459" y="329308"/>
            <a:ext cx="339214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86200" y="131730"/>
            <a:ext cx="802005" cy="503578"/>
          </a:xfrm>
        </p:spPr>
        <p:txBody>
          <a:bodyPr/>
          <a:lstStyle/>
          <a:p>
            <a:fld id="{8D9F779F-D343-488E-BAAE-62F1C3C233F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4872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601D-E679-4BD9-8A10-692EDD05C84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779F-D343-488E-BAAE-62F1C3C233F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450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6447" y="796298"/>
            <a:ext cx="1103027" cy="466256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1910" y="796298"/>
            <a:ext cx="5301095" cy="466256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601D-E679-4BD9-8A10-692EDD05C84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779F-D343-488E-BAAE-62F1C3C233F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59215" b="36435"/>
          <a:stretch/>
        </p:blipFill>
        <p:spPr>
          <a:xfrm rot="5400000">
            <a:off x="5605390" y="3050294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6746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601D-E679-4BD9-8A10-692EDD05C84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779F-D343-488E-BAAE-62F1C3C233F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2331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59" y="1756130"/>
            <a:ext cx="5764142" cy="2050066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5460" y="3806196"/>
            <a:ext cx="576414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601D-E679-4BD9-8A10-692EDD05C84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779F-D343-488E-BAAE-62F1C3C233F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148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59" y="959314"/>
            <a:ext cx="6564015" cy="10441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5459" y="2172548"/>
            <a:ext cx="3125871" cy="32789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822" y="2172548"/>
            <a:ext cx="3125652" cy="327894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601D-E679-4BD9-8A10-692EDD05C84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779F-D343-488E-BAAE-62F1C3C233F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07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652" y="959903"/>
            <a:ext cx="6571344" cy="1044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8131" y="2169094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8131" y="2973815"/>
            <a:ext cx="3125766" cy="24916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3822" y="2172548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3822" y="2971035"/>
            <a:ext cx="3125652" cy="24849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601D-E679-4BD9-8A10-692EDD05C84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779F-D343-488E-BAAE-62F1C3C233F4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2612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601D-E679-4BD9-8A10-692EDD05C84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779F-D343-488E-BAAE-62F1C3C233F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247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601D-E679-4BD9-8A10-692EDD05C84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779F-D343-488E-BAAE-62F1C3C2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62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041" y="959313"/>
            <a:ext cx="2425950" cy="224205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9877" y="960890"/>
            <a:ext cx="3828178" cy="449691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041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601D-E679-4BD9-8A10-692EDD05C84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779F-D343-488E-BAAE-62F1C3C233F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5074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077" y="1129512"/>
            <a:ext cx="3386166" cy="1918487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1420" y="3057166"/>
            <a:ext cx="3390817" cy="2092568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4592" y="5469857"/>
            <a:ext cx="3393977" cy="320123"/>
          </a:xfrm>
        </p:spPr>
        <p:txBody>
          <a:bodyPr/>
          <a:lstStyle>
            <a:lvl1pPr algn="l">
              <a:defRPr/>
            </a:lvl1pPr>
          </a:lstStyle>
          <a:p>
            <a:fld id="{A49C601D-E679-4BD9-8A10-692EDD05C84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459" y="318641"/>
            <a:ext cx="2601032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726491" y="131730"/>
            <a:ext cx="795746" cy="503578"/>
          </a:xfrm>
        </p:spPr>
        <p:txBody>
          <a:bodyPr/>
          <a:lstStyle/>
          <a:p>
            <a:fld id="{8D9F779F-D343-488E-BAAE-62F1C3C233F4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70363" b="36435"/>
          <a:stretch/>
        </p:blipFill>
        <p:spPr>
          <a:xfrm>
            <a:off x="1125460" y="643464"/>
            <a:ext cx="339242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579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854"/>
            <a:ext cx="9144000" cy="7429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468769"/>
            <a:ext cx="9144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/>
          <p:nvPr/>
        </p:nvCxnSpPr>
        <p:spPr>
          <a:xfrm>
            <a:off x="0" y="6121005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684" y="956172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684" y="2167385"/>
            <a:ext cx="6571343" cy="328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21309" y="330371"/>
            <a:ext cx="2368292" cy="304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C601D-E679-4BD9-8A10-692EDD05C84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8684" y="329308"/>
            <a:ext cx="3388498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3728" y="131730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D9F779F-D343-488E-BAAE-62F1C3C23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62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.png"/><Relationship Id="rId18" Type="http://schemas.openxmlformats.org/officeDocument/2006/relationships/image" Target="../media/image16.tif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2.wdp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19" Type="http://schemas.openxmlformats.org/officeDocument/2006/relationships/image" Target="../media/image17.tiff"/><Relationship Id="rId4" Type="http://schemas.openxmlformats.org/officeDocument/2006/relationships/image" Target="../media/image4.png"/><Relationship Id="rId9" Type="http://schemas.openxmlformats.org/officeDocument/2006/relationships/image" Target="../media/image8.tiff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://scikit-image.org/docs/dev/auto_examples/segmentation/plot_label.html#sphx-glr-auto-examples-segmentation-plot-label-py" TargetMode="External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ti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EF1ABCC-D82C-43BC-81D4-5E238B40C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35" y="447301"/>
            <a:ext cx="7659931" cy="55684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727844" y="1735483"/>
            <a:ext cx="7772400" cy="1555945"/>
          </a:xfrm>
        </p:spPr>
        <p:txBody>
          <a:bodyPr anchor="ctr">
            <a:normAutofit/>
          </a:bodyPr>
          <a:lstStyle>
            <a:lvl1pPr>
              <a:defRPr>
                <a:solidFill>
                  <a:srgbClr val="DC2725"/>
                </a:solidFill>
              </a:defRPr>
            </a:lvl1pPr>
          </a:lstStyle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Cell Differentiation</a:t>
            </a:r>
            <a:b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43756" y="3935437"/>
            <a:ext cx="7856488" cy="484163"/>
          </a:xfrm>
        </p:spPr>
        <p:txBody>
          <a:bodyPr>
            <a:noAutofit/>
          </a:bodyPr>
          <a:lstStyle>
            <a:lvl1pPr marL="0" indent="0" algn="l">
              <a:lnSpc>
                <a:spcPts val="1800"/>
              </a:lnSpc>
              <a:buNone/>
              <a:defRPr sz="1800">
                <a:solidFill>
                  <a:srgbClr val="505150"/>
                </a:solidFill>
              </a:defRPr>
            </a:lvl1pPr>
            <a:lvl2pPr marL="3175" indent="0" algn="l">
              <a:buNone/>
              <a:defRPr>
                <a:solidFill>
                  <a:srgbClr val="FFFFFF"/>
                </a:solidFill>
              </a:defRPr>
            </a:lvl2pPr>
            <a:lvl3pPr marL="0" indent="0" algn="l"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>
              <a:spcBef>
                <a:spcPts val="0"/>
              </a:spcBef>
              <a:tabLst>
                <a:tab pos="457200" algn="l"/>
                <a:tab pos="5029200" algn="l"/>
              </a:tabLs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April 30, 2018			Ginny Wu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894" y="4797693"/>
            <a:ext cx="9126355" cy="1290986"/>
            <a:chOff x="17645" y="5123649"/>
            <a:chExt cx="9126355" cy="1290986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22262" r="34880" b="9482"/>
            <a:stretch/>
          </p:blipFill>
          <p:spPr bwMode="auto">
            <a:xfrm>
              <a:off x="5430148" y="5125712"/>
              <a:ext cx="822960" cy="1280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3-Field-72.tiff (cropped) Post PSF Correction movie.avi">
              <a:hlinkClick r:id="" action="ppaction://media"/>
            </p:cNvPr>
            <p:cNvPicPr>
              <a:picLocks noRot="1" noChangeAspect="1"/>
            </p:cNvPicPr>
            <p:nvPr/>
          </p:nvPicPr>
          <p:blipFill rotWithShape="1">
            <a:blip r:embed="rId5" cstate="print"/>
            <a:srcRect l="26360" r="30783"/>
            <a:stretch/>
          </p:blipFill>
          <p:spPr>
            <a:xfrm>
              <a:off x="6336192" y="5125712"/>
              <a:ext cx="731520" cy="12801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9" name="Group 8"/>
            <p:cNvGrpSpPr/>
            <p:nvPr/>
          </p:nvGrpSpPr>
          <p:grpSpPr>
            <a:xfrm>
              <a:off x="4541091" y="5125712"/>
              <a:ext cx="825506" cy="1280160"/>
              <a:chOff x="4076535" y="1283970"/>
              <a:chExt cx="825506" cy="1280160"/>
            </a:xfrm>
          </p:grpSpPr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l="25815" t="28889" r="36990" b="31111"/>
              <a:stretch/>
            </p:blipFill>
            <p:spPr bwMode="auto">
              <a:xfrm>
                <a:off x="4076535" y="1924050"/>
                <a:ext cx="822960" cy="6400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Picture 10"/>
              <p:cNvPicPr>
                <a:picLocks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 l="1" r="8163"/>
              <a:stretch/>
            </p:blipFill>
            <p:spPr bwMode="auto">
              <a:xfrm>
                <a:off x="4079081" y="1283970"/>
                <a:ext cx="822960" cy="6400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967472" y="5125712"/>
              <a:ext cx="1470660" cy="1280160"/>
              <a:chOff x="1828800" y="1283970"/>
              <a:chExt cx="1470660" cy="1280160"/>
            </a:xfrm>
          </p:grpSpPr>
          <p:pic>
            <p:nvPicPr>
              <p:cNvPr id="13" name="Picture 2" descr="Z:\ImagingProjects\External Academic\Rush Univ\VGupta\Kidney Podocytes\IC200_Podocyte_Pic.tif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455" r="56211"/>
              <a:stretch/>
            </p:blipFill>
            <p:spPr bwMode="auto">
              <a:xfrm>
                <a:off x="1828800" y="1283970"/>
                <a:ext cx="731520" cy="128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Z:\ImagingProjects\External Academic\Rush Univ\VGupta\Kidney Podocytes\IC200_Podocyte_Pic.tif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081" r="7587"/>
              <a:stretch/>
            </p:blipFill>
            <p:spPr bwMode="auto">
              <a:xfrm>
                <a:off x="2567940" y="1283970"/>
                <a:ext cx="731520" cy="128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7143135" y="5125712"/>
              <a:ext cx="640080" cy="1280160"/>
              <a:chOff x="1164171" y="1274445"/>
              <a:chExt cx="640080" cy="1280160"/>
            </a:xfrm>
          </p:grpSpPr>
          <p:pic>
            <p:nvPicPr>
              <p:cNvPr id="16" name="Picture 15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98" r="20202" b="10885"/>
              <a:stretch/>
            </p:blipFill>
            <p:spPr bwMode="auto">
              <a:xfrm>
                <a:off x="1164171" y="1274445"/>
                <a:ext cx="640080" cy="6400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33" t="20000" r="18466" b="34400"/>
              <a:stretch/>
            </p:blipFill>
            <p:spPr>
              <a:xfrm>
                <a:off x="1164171" y="1914525"/>
                <a:ext cx="640080" cy="64008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7859530" y="5123649"/>
              <a:ext cx="1284470" cy="1280160"/>
              <a:chOff x="7851410" y="1281907"/>
              <a:chExt cx="1284470" cy="1280160"/>
            </a:xfrm>
          </p:grpSpPr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44" r="16492"/>
              <a:stretch/>
            </p:blipFill>
            <p:spPr bwMode="auto">
              <a:xfrm>
                <a:off x="7851410" y="1281907"/>
                <a:ext cx="640080" cy="1280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" name="Picture 4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99" t="40006" r="68276" b="8418"/>
              <a:stretch/>
            </p:blipFill>
            <p:spPr bwMode="auto">
              <a:xfrm>
                <a:off x="8495800" y="1281907"/>
                <a:ext cx="640080" cy="1280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17645" y="5124469"/>
              <a:ext cx="896221" cy="1278255"/>
              <a:chOff x="0" y="1266825"/>
              <a:chExt cx="896221" cy="1278255"/>
            </a:xfrm>
          </p:grpSpPr>
          <p:pic>
            <p:nvPicPr>
              <p:cNvPr id="22" name="Picture 3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266825"/>
                <a:ext cx="896221" cy="6400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3" name="Picture 9"/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178" t="51164" r="4156" b="9969"/>
              <a:stretch/>
            </p:blipFill>
            <p:spPr bwMode="auto">
              <a:xfrm>
                <a:off x="0" y="1905000"/>
                <a:ext cx="896112" cy="6400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1142" y="5132794"/>
              <a:ext cx="763091" cy="128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25" name="Group 24"/>
            <p:cNvGrpSpPr/>
            <p:nvPr/>
          </p:nvGrpSpPr>
          <p:grpSpPr>
            <a:xfrm>
              <a:off x="3353300" y="5134475"/>
              <a:ext cx="1110615" cy="1280160"/>
              <a:chOff x="3373755" y="1292733"/>
              <a:chExt cx="1110615" cy="1280160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80" r="26362" b="10039"/>
              <a:stretch/>
            </p:blipFill>
            <p:spPr>
              <a:xfrm>
                <a:off x="3935730" y="1292733"/>
                <a:ext cx="548640" cy="1280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01" t="1247" r="27242" b="8793"/>
              <a:stretch/>
            </p:blipFill>
            <p:spPr>
              <a:xfrm>
                <a:off x="3373755" y="1292733"/>
                <a:ext cx="548640" cy="1280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6" y="175049"/>
            <a:ext cx="3243176" cy="3381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4372" y="6479905"/>
            <a:ext cx="218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CDW Tutorials 2017, La Jolla, CA</a:t>
            </a:r>
          </a:p>
        </p:txBody>
      </p:sp>
    </p:spTree>
    <p:extLst>
      <p:ext uri="{BB962C8B-B14F-4D97-AF65-F5344CB8AC3E}">
        <p14:creationId xmlns:p14="http://schemas.microsoft.com/office/powerpoint/2010/main" val="3562818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EF1ABCC-D82C-43BC-81D4-5E238B40C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35" y="447301"/>
            <a:ext cx="7659931" cy="556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4372" y="6479905"/>
            <a:ext cx="218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CDW Tutorials 2017, La Jolla, CA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16D508-26E9-45B2-8D9A-7A2B36B7C90C}"/>
              </a:ext>
            </a:extLst>
          </p:cNvPr>
          <p:cNvSpPr txBox="1">
            <a:spLocks/>
          </p:cNvSpPr>
          <p:nvPr/>
        </p:nvSpPr>
        <p:spPr>
          <a:xfrm>
            <a:off x="248597" y="340606"/>
            <a:ext cx="6190303" cy="609018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3528F-A3F4-44C6-873F-5A15A8A63DB7}"/>
              </a:ext>
            </a:extLst>
          </p:cNvPr>
          <p:cNvSpPr txBox="1"/>
          <p:nvPr/>
        </p:nvSpPr>
        <p:spPr>
          <a:xfrm>
            <a:off x="248597" y="1453318"/>
            <a:ext cx="848708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Cells used for various drug assays develop differently in reaction to the substance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High Content Imaging (HCI) platforms can be used to generate this phenotypic data on the cells used in assays.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Problem: How can the definitive data be efficiently collected from the images? </a:t>
            </a:r>
          </a:p>
          <a:p>
            <a:pPr lvl="1"/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85714B-4D0E-46F5-B9EE-B416FBF6CB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23" t="-13412" b="-1"/>
          <a:stretch/>
        </p:blipFill>
        <p:spPr>
          <a:xfrm>
            <a:off x="0" y="1097280"/>
            <a:ext cx="4840514" cy="9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0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EF1ABCC-D82C-43BC-81D4-5E238B40C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35" y="447301"/>
            <a:ext cx="7659931" cy="556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4372" y="6479905"/>
            <a:ext cx="218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CDW Tutorials 2017, La Jolla, CA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85714B-4D0E-46F5-B9EE-B416FBF6CB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23" t="-13412" b="-1"/>
          <a:stretch/>
        </p:blipFill>
        <p:spPr>
          <a:xfrm>
            <a:off x="760809" y="1097280"/>
            <a:ext cx="7622382" cy="980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3B9F822-80BE-4499-87B1-3E36D40E5BC1}"/>
              </a:ext>
            </a:extLst>
          </p:cNvPr>
          <p:cNvSpPr txBox="1">
            <a:spLocks/>
          </p:cNvSpPr>
          <p:nvPr/>
        </p:nvSpPr>
        <p:spPr>
          <a:xfrm>
            <a:off x="770626" y="385313"/>
            <a:ext cx="3088257" cy="6188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Approaches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D50833-3196-4F77-AF5E-3F3083AD1BF4}"/>
              </a:ext>
            </a:extLst>
          </p:cNvPr>
          <p:cNvSpPr txBox="1"/>
          <p:nvPr/>
        </p:nvSpPr>
        <p:spPr>
          <a:xfrm>
            <a:off x="713732" y="1651252"/>
            <a:ext cx="4021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linkClick r:id="rId5"/>
              </a:rPr>
              <a:t>Scikit</a:t>
            </a:r>
            <a:r>
              <a:rPr lang="en-US" dirty="0">
                <a:hlinkClick r:id="rId5"/>
              </a:rPr>
              <a:t> Image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E21C93F-7C6A-4D35-A69D-036DA8302284}"/>
              </a:ext>
            </a:extLst>
          </p:cNvPr>
          <p:cNvSpPr txBox="1">
            <a:spLocks/>
          </p:cNvSpPr>
          <p:nvPr/>
        </p:nvSpPr>
        <p:spPr>
          <a:xfrm>
            <a:off x="5060492" y="385313"/>
            <a:ext cx="3088257" cy="61883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Final 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5A9DF-A509-477A-A164-DA40AA0E603A}"/>
              </a:ext>
            </a:extLst>
          </p:cNvPr>
          <p:cNvSpPr txBox="1"/>
          <p:nvPr/>
        </p:nvSpPr>
        <p:spPr>
          <a:xfrm>
            <a:off x="5060492" y="1719266"/>
            <a:ext cx="248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Excel sheet 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EA7195-FF67-497C-9908-6E2CD634C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492" y="2468752"/>
            <a:ext cx="3370065" cy="297384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B28AD75-3F0F-49B8-A542-44261548C80E}"/>
              </a:ext>
            </a:extLst>
          </p:cNvPr>
          <p:cNvGrpSpPr/>
          <p:nvPr/>
        </p:nvGrpSpPr>
        <p:grpSpPr>
          <a:xfrm>
            <a:off x="944784" y="4133965"/>
            <a:ext cx="2504748" cy="1850700"/>
            <a:chOff x="4473340" y="1512409"/>
            <a:chExt cx="4441000" cy="33685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931B11-76AE-42AF-89CE-738E8EB1E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981" t="19222" r="15723" b="15590"/>
            <a:stretch/>
          </p:blipFill>
          <p:spPr>
            <a:xfrm>
              <a:off x="4473340" y="1512409"/>
              <a:ext cx="4441000" cy="3368532"/>
            </a:xfrm>
            <a:prstGeom prst="rect">
              <a:avLst/>
            </a:prstGeom>
          </p:spPr>
        </p:pic>
        <p:pic>
          <p:nvPicPr>
            <p:cNvPr id="16" name="Picture 2" descr="C:\Users\gwu\Downloads\Enter descriptors_screenshot_09.02.2018.png">
              <a:extLst>
                <a:ext uri="{FF2B5EF4-FFF2-40B4-BE49-F238E27FC236}">
                  <a16:creationId xmlns:a16="http://schemas.microsoft.com/office/drawing/2014/main" id="{99402B2B-1241-4316-B69E-BECAE7F80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5507" y="2063936"/>
              <a:ext cx="872495" cy="685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D7CC63E5-1EA3-48CD-865F-6C851FA6A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23" r="1920" b="1024"/>
            <a:stretch/>
          </p:blipFill>
          <p:spPr bwMode="auto">
            <a:xfrm>
              <a:off x="4541969" y="2043764"/>
              <a:ext cx="2101729" cy="1823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3">
              <a:extLst>
                <a:ext uri="{FF2B5EF4-FFF2-40B4-BE49-F238E27FC236}">
                  <a16:creationId xmlns:a16="http://schemas.microsoft.com/office/drawing/2014/main" id="{A7B9B392-619D-4C64-A478-38F5AC4E1F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0" t="75376" r="82490" b="9026"/>
            <a:stretch/>
          </p:blipFill>
          <p:spPr bwMode="auto">
            <a:xfrm>
              <a:off x="6804484" y="2068651"/>
              <a:ext cx="660819" cy="722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096EA0C8-C3D6-41A3-BDCF-EDB8AA64F8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22" t="39954" r="34682" b="38266"/>
            <a:stretch/>
          </p:blipFill>
          <p:spPr bwMode="auto">
            <a:xfrm>
              <a:off x="6830671" y="2866521"/>
              <a:ext cx="634632" cy="793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05AA62A4-F57E-4FD5-9E3E-13D8475D3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37" t="57592" r="17838" b="25416"/>
            <a:stretch/>
          </p:blipFill>
          <p:spPr bwMode="auto">
            <a:xfrm>
              <a:off x="6804484" y="3733987"/>
              <a:ext cx="759665" cy="66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C35043E-85B4-4DBB-9755-FEF0BFA0D099}"/>
              </a:ext>
            </a:extLst>
          </p:cNvPr>
          <p:cNvSpPr/>
          <p:nvPr/>
        </p:nvSpPr>
        <p:spPr>
          <a:xfrm>
            <a:off x="713732" y="3695755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OpenCV with GUI</a:t>
            </a:r>
          </a:p>
        </p:txBody>
      </p:sp>
      <p:pic>
        <p:nvPicPr>
          <p:cNvPr id="1026" name="Picture 2" descr="../../_images/sphx_glr_plot_label_001.png">
            <a:extLst>
              <a:ext uri="{FF2B5EF4-FFF2-40B4-BE49-F238E27FC236}">
                <a16:creationId xmlns:a16="http://schemas.microsoft.com/office/drawing/2014/main" id="{B1D9FE11-338F-4DE3-BA3B-3087CE5E66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5" t="5329" r="12536" b="7798"/>
          <a:stretch/>
        </p:blipFill>
        <p:spPr bwMode="auto">
          <a:xfrm>
            <a:off x="983491" y="2089462"/>
            <a:ext cx="2285352" cy="15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117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EF1ABCC-D82C-43BC-81D4-5E238B40C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35" y="447301"/>
            <a:ext cx="7659931" cy="556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4372" y="6479905"/>
            <a:ext cx="218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CDW Tutorials 2017, La Jolla, CA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16D508-26E9-45B2-8D9A-7A2B36B7C90C}"/>
              </a:ext>
            </a:extLst>
          </p:cNvPr>
          <p:cNvSpPr txBox="1">
            <a:spLocks/>
          </p:cNvSpPr>
          <p:nvPr/>
        </p:nvSpPr>
        <p:spPr>
          <a:xfrm>
            <a:off x="248597" y="340606"/>
            <a:ext cx="6190303" cy="609018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85714B-4D0E-46F5-B9EE-B416FBF6CB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23" t="-13412" b="-1"/>
          <a:stretch/>
        </p:blipFill>
        <p:spPr>
          <a:xfrm>
            <a:off x="0" y="1097280"/>
            <a:ext cx="4840514" cy="98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209B4D-7E82-4DBF-ADAB-AFB03D6AA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43" y="1385289"/>
            <a:ext cx="2739252" cy="241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D5C4E4-1F75-45C8-884F-ABDB71BA7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31" y="3313863"/>
            <a:ext cx="2593931" cy="2593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F2AA65-DEF1-4C64-95D8-303C0E3162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17" r="18250"/>
          <a:stretch/>
        </p:blipFill>
        <p:spPr>
          <a:xfrm>
            <a:off x="4840514" y="1467420"/>
            <a:ext cx="3784534" cy="434230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82E05A5-A990-480F-AC68-52AAB2E8898E}"/>
              </a:ext>
            </a:extLst>
          </p:cNvPr>
          <p:cNvGrpSpPr/>
          <p:nvPr/>
        </p:nvGrpSpPr>
        <p:grpSpPr>
          <a:xfrm>
            <a:off x="3495633" y="3169917"/>
            <a:ext cx="2141858" cy="1035170"/>
            <a:chOff x="3706087" y="3224441"/>
            <a:chExt cx="1846053" cy="1035170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8453CF5-28DA-4073-A932-1AD7CC66AA99}"/>
                </a:ext>
              </a:extLst>
            </p:cNvPr>
            <p:cNvSpPr/>
            <p:nvPr/>
          </p:nvSpPr>
          <p:spPr>
            <a:xfrm>
              <a:off x="3706087" y="3224441"/>
              <a:ext cx="1846053" cy="1035170"/>
            </a:xfrm>
            <a:prstGeom prst="rightArrow">
              <a:avLst>
                <a:gd name="adj1" fmla="val 38889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7D1429-D98D-43D3-BF9D-1132E6B5FE90}"/>
                </a:ext>
              </a:extLst>
            </p:cNvPr>
            <p:cNvSpPr txBox="1"/>
            <p:nvPr/>
          </p:nvSpPr>
          <p:spPr>
            <a:xfrm>
              <a:off x="3706087" y="3557360"/>
              <a:ext cx="16700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Cell_image.py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6517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EF1ABCC-D82C-43BC-81D4-5E238B40C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35" y="447301"/>
            <a:ext cx="7659931" cy="556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4372" y="6479905"/>
            <a:ext cx="218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CDW Tutorials 2017, La Jolla, CA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16D508-26E9-45B2-8D9A-7A2B36B7C90C}"/>
              </a:ext>
            </a:extLst>
          </p:cNvPr>
          <p:cNvSpPr txBox="1">
            <a:spLocks/>
          </p:cNvSpPr>
          <p:nvPr/>
        </p:nvSpPr>
        <p:spPr>
          <a:xfrm>
            <a:off x="248597" y="340606"/>
            <a:ext cx="7831478" cy="609018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3528F-A3F4-44C6-873F-5A15A8A63DB7}"/>
              </a:ext>
            </a:extLst>
          </p:cNvPr>
          <p:cNvSpPr txBox="1"/>
          <p:nvPr/>
        </p:nvSpPr>
        <p:spPr>
          <a:xfrm>
            <a:off x="248597" y="1376663"/>
            <a:ext cx="84870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Image adjustment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Exposure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RGB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GUI Interface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Ease of use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Outputs images to new folder (or Excel)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85714B-4D0E-46F5-B9EE-B416FBF6CB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23" t="-13412" b="-1"/>
          <a:stretch/>
        </p:blipFill>
        <p:spPr>
          <a:xfrm>
            <a:off x="0" y="1097280"/>
            <a:ext cx="4840514" cy="9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16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EF1ABCC-D82C-43BC-81D4-5E238B40C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35" y="447301"/>
            <a:ext cx="7659931" cy="556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4372" y="6479905"/>
            <a:ext cx="218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CDW Tutorials 2017, La Jolla, CA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16D508-26E9-45B2-8D9A-7A2B36B7C90C}"/>
              </a:ext>
            </a:extLst>
          </p:cNvPr>
          <p:cNvSpPr txBox="1">
            <a:spLocks/>
          </p:cNvSpPr>
          <p:nvPr/>
        </p:nvSpPr>
        <p:spPr>
          <a:xfrm>
            <a:off x="248597" y="340606"/>
            <a:ext cx="7831478" cy="609018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3528F-A3F4-44C6-873F-5A15A8A63DB7}"/>
              </a:ext>
            </a:extLst>
          </p:cNvPr>
          <p:cNvSpPr txBox="1"/>
          <p:nvPr/>
        </p:nvSpPr>
        <p:spPr>
          <a:xfrm>
            <a:off x="248597" y="1257784"/>
            <a:ext cx="424864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Anaconda platform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Basic Python syntax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Common packages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OpenCV, Pillow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GUI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Tkinter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QtPy5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Xlsxwriter</a:t>
            </a: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85714B-4D0E-46F5-B9EE-B416FBF6CB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23" t="-13412" b="-1"/>
          <a:stretch/>
        </p:blipFill>
        <p:spPr>
          <a:xfrm>
            <a:off x="0" y="1097280"/>
            <a:ext cx="4840514" cy="98063"/>
          </a:xfrm>
          <a:prstGeom prst="rect">
            <a:avLst/>
          </a:prstGeom>
        </p:spPr>
      </p:pic>
      <p:pic>
        <p:nvPicPr>
          <p:cNvPr id="1028" name="Picture 4" descr="Image result for python packages">
            <a:extLst>
              <a:ext uri="{FF2B5EF4-FFF2-40B4-BE49-F238E27FC236}">
                <a16:creationId xmlns:a16="http://schemas.microsoft.com/office/drawing/2014/main" id="{8C17DEA4-28B9-411A-BCA3-B34508F9D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165" y="3800093"/>
            <a:ext cx="4404910" cy="184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ED0D148-AB7F-4017-9407-66F74B1138DF}"/>
              </a:ext>
            </a:extLst>
          </p:cNvPr>
          <p:cNvGrpSpPr>
            <a:grpSpLocks noChangeAspect="1"/>
          </p:cNvGrpSpPr>
          <p:nvPr/>
        </p:nvGrpSpPr>
        <p:grpSpPr>
          <a:xfrm>
            <a:off x="4840513" y="1552181"/>
            <a:ext cx="1893867" cy="1603765"/>
            <a:chOff x="4583125" y="1598762"/>
            <a:chExt cx="2151256" cy="1821727"/>
          </a:xfrm>
        </p:grpSpPr>
        <p:pic>
          <p:nvPicPr>
            <p:cNvPr id="1034" name="Picture 10" descr="Image result for anaconda python">
              <a:extLst>
                <a:ext uri="{FF2B5EF4-FFF2-40B4-BE49-F238E27FC236}">
                  <a16:creationId xmlns:a16="http://schemas.microsoft.com/office/drawing/2014/main" id="{C8BAD4D5-5E80-4B3D-B3BC-9AD7E3BB06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49" t="-781" r="33135" b="51134"/>
            <a:stretch/>
          </p:blipFill>
          <p:spPr bwMode="auto">
            <a:xfrm>
              <a:off x="4982368" y="1598762"/>
              <a:ext cx="1369166" cy="1364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Image result for anaconda python">
              <a:extLst>
                <a:ext uri="{FF2B5EF4-FFF2-40B4-BE49-F238E27FC236}">
                  <a16:creationId xmlns:a16="http://schemas.microsoft.com/office/drawing/2014/main" id="{E7E7D14A-05CA-4117-986C-E9D909C4C1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82" t="53447" r="-536" b="20703"/>
            <a:stretch/>
          </p:blipFill>
          <p:spPr bwMode="auto">
            <a:xfrm>
              <a:off x="4583125" y="3045088"/>
              <a:ext cx="2151256" cy="375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Image result for logo python spyder">
            <a:extLst>
              <a:ext uri="{FF2B5EF4-FFF2-40B4-BE49-F238E27FC236}">
                <a16:creationId xmlns:a16="http://schemas.microsoft.com/office/drawing/2014/main" id="{3417B76E-57AE-4C20-BC2A-EDBBF65C0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958" y="1475544"/>
            <a:ext cx="1680401" cy="168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558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EF1ABCC-D82C-43BC-81D4-5E238B40C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35" y="447301"/>
            <a:ext cx="7659931" cy="556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4372" y="6479905"/>
            <a:ext cx="218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CDW Tutorials 2017, La Jolla, CA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16D508-26E9-45B2-8D9A-7A2B36B7C90C}"/>
              </a:ext>
            </a:extLst>
          </p:cNvPr>
          <p:cNvSpPr txBox="1">
            <a:spLocks/>
          </p:cNvSpPr>
          <p:nvPr/>
        </p:nvSpPr>
        <p:spPr>
          <a:xfrm>
            <a:off x="248597" y="340606"/>
            <a:ext cx="7831478" cy="609018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3528F-A3F4-44C6-873F-5A15A8A63DB7}"/>
              </a:ext>
            </a:extLst>
          </p:cNvPr>
          <p:cNvSpPr txBox="1"/>
          <p:nvPr/>
        </p:nvSpPr>
        <p:spPr>
          <a:xfrm>
            <a:off x="248596" y="1343812"/>
            <a:ext cx="8599729" cy="2948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Showing images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.</a:t>
            </a:r>
            <a:r>
              <a:rPr lang="en-US" dirty="0" err="1"/>
              <a:t>tif</a:t>
            </a:r>
            <a:r>
              <a:rPr lang="en-US" dirty="0"/>
              <a:t> files are autoformatted for insert in Excel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Opening .</a:t>
            </a:r>
            <a:r>
              <a:rPr lang="en-US" dirty="0" err="1"/>
              <a:t>tif</a:t>
            </a:r>
            <a:r>
              <a:rPr lang="en-US" dirty="0"/>
              <a:t> files with </a:t>
            </a:r>
            <a:r>
              <a:rPr lang="en-US" dirty="0" err="1"/>
              <a:t>Opencv</a:t>
            </a:r>
            <a:r>
              <a:rPr lang="en-US" dirty="0"/>
              <a:t> results in B&amp;W picture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Opening .</a:t>
            </a:r>
            <a:r>
              <a:rPr lang="en-US" dirty="0" err="1"/>
              <a:t>tif</a:t>
            </a:r>
            <a:r>
              <a:rPr lang="en-US" dirty="0"/>
              <a:t> files with matplotlib.py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Full color image only shows in terminal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But only after terminating run?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85714B-4D0E-46F5-B9EE-B416FBF6CB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23" t="-13412" b="-1"/>
          <a:stretch/>
        </p:blipFill>
        <p:spPr>
          <a:xfrm>
            <a:off x="0" y="1097280"/>
            <a:ext cx="4840514" cy="9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445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04B663"/>
      </a:accent4>
      <a:accent5>
        <a:srgbClr val="DF8822"/>
      </a:accent5>
      <a:accent6>
        <a:srgbClr val="BC410A"/>
      </a:accent6>
      <a:hlink>
        <a:srgbClr val="5977C4"/>
      </a:hlink>
      <a:folHlink>
        <a:srgbClr val="0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8710</TotalTime>
  <Words>222</Words>
  <Application>Microsoft Office PowerPoint</Application>
  <PresentationFormat>On-screen Show (4:3)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Gothic</vt:lpstr>
      <vt:lpstr>Gallery</vt:lpstr>
      <vt:lpstr>Cell Differentiation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edit Master title style</dc:title>
  <dc:creator>Susanne Heynen-Genel</dc:creator>
  <cp:lastModifiedBy>Ginny Wu</cp:lastModifiedBy>
  <cp:revision>171</cp:revision>
  <cp:lastPrinted>2017-09-20T01:24:58Z</cp:lastPrinted>
  <dcterms:created xsi:type="dcterms:W3CDTF">2016-06-14T05:51:47Z</dcterms:created>
  <dcterms:modified xsi:type="dcterms:W3CDTF">2018-04-30T17:57:29Z</dcterms:modified>
</cp:coreProperties>
</file>